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91" r:id="rId1"/>
  </p:sldMasterIdLst>
  <p:notesMasterIdLst>
    <p:notesMasterId r:id="rId19"/>
  </p:notesMasterIdLst>
  <p:sldIdLst>
    <p:sldId id="256" r:id="rId2"/>
    <p:sldId id="258" r:id="rId3"/>
    <p:sldId id="272" r:id="rId4"/>
    <p:sldId id="257" r:id="rId5"/>
    <p:sldId id="290" r:id="rId6"/>
    <p:sldId id="261" r:id="rId7"/>
    <p:sldId id="291" r:id="rId8"/>
    <p:sldId id="286" r:id="rId9"/>
    <p:sldId id="287" r:id="rId10"/>
    <p:sldId id="264" r:id="rId11"/>
    <p:sldId id="278" r:id="rId12"/>
    <p:sldId id="267" r:id="rId13"/>
    <p:sldId id="292" r:id="rId14"/>
    <p:sldId id="285" r:id="rId15"/>
    <p:sldId id="289" r:id="rId16"/>
    <p:sldId id="288" r:id="rId17"/>
    <p:sldId id="266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425" autoAdjust="0"/>
    <p:restoredTop sz="94660"/>
  </p:normalViewPr>
  <p:slideViewPr>
    <p:cSldViewPr>
      <p:cViewPr varScale="1">
        <p:scale>
          <a:sx n="97" d="100"/>
          <a:sy n="97" d="100"/>
        </p:scale>
        <p:origin x="-11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64BBC-6A72-4178-B8D9-3FF938844A28}" type="datetimeFigureOut">
              <a:rPr lang="en-US" smtClean="0"/>
              <a:t>1/20/2012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09C29-FBF3-40D6-8465-C69016368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641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49A909-3330-4D56-8FCD-B44B3EDA08C9}" type="datetime1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70368F-E335-4963-A4F0-08F2D98A84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0440FF-8814-45D5-8980-9BBADFED6B9E}" type="datetime1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C90478-9DB0-435E-93DB-284E176B98C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F26683-B403-4AFE-AF5A-15F2A1F056F5}" type="datetime1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4B1843-9650-48DC-B1D4-B6941EC45A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90EC9A-7C77-4FB5-B954-05EEF0E1823A}" type="datetime1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23CEA7-F91D-4043-9591-0F7DFDC1C8E0}" type="datetime1">
              <a:rPr lang="en-US" smtClean="0"/>
              <a:t>1/20/2012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B78CF-50B4-4465-A4A1-64AF752B28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F91C60-29A9-454B-9CE6-8BDE0B6FBFEF}" type="datetime1">
              <a:rPr lang="en-US" smtClean="0"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6FCE1-5746-4D34-911C-D32B231DF4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5FB6ED-D0E0-4109-83B0-A42E0482B3D4}" type="datetime1">
              <a:rPr lang="en-US" smtClean="0"/>
              <a:t>1/20/2012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43D7E9-56AB-434B-90A1-F162F827867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41CA97-C204-4B4A-A737-DCDA0312E7B4}" type="datetime1">
              <a:rPr lang="en-US" smtClean="0"/>
              <a:t>1/20/2012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AE7991-726F-4224-9C88-1FA13523440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DBDA01-460C-4511-8710-1BB96BBD1A57}" type="datetime1">
              <a:rPr lang="en-US" smtClean="0"/>
              <a:t>1/20/2012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D5A61-0C33-4623-B998-EF7D114D60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82DCBB-04AA-4D35-9162-E53AED3780AC}" type="datetime1">
              <a:rPr lang="en-US" smtClean="0"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16FF3D-A6F3-4292-BFE6-F5C9CF0DFD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79FD2A-896B-4568-881A-B52BF621FC31}" type="datetime1">
              <a:rPr lang="en-US" smtClean="0"/>
              <a:t>1/20/2012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1A5A30-4075-417B-85A9-6B5F24B6B3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E83C8F6-CDAA-423D-BF72-93FABC738816}" type="datetime1">
              <a:rPr lang="en-US" smtClean="0"/>
              <a:t>1/20/2012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C744709-112A-4E40-8F44-920AB4BC391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0" y="2362200"/>
            <a:ext cx="4724400" cy="14700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The History, Science, and Engineering of Brewing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tint val="1000"/>
                  </a:schemeClr>
                </a:solidFill>
              </a:rPr>
              <a:t>Boiling Kettle</a:t>
            </a:r>
            <a:br>
              <a:rPr lang="en-US" dirty="0" smtClean="0">
                <a:solidFill>
                  <a:schemeClr val="accent6">
                    <a:tint val="1000"/>
                  </a:schemeClr>
                </a:solidFill>
              </a:rPr>
            </a:br>
            <a:endParaRPr lang="en-US" dirty="0" smtClean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4525963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err="1" smtClean="0"/>
              <a:t>Wort</a:t>
            </a:r>
            <a:r>
              <a:rPr lang="en-US" dirty="0" smtClean="0"/>
              <a:t> is boiled for an hour</a:t>
            </a:r>
          </a:p>
          <a:p>
            <a:pPr lvl="1" indent="-274320">
              <a:defRPr/>
            </a:pPr>
            <a:r>
              <a:rPr lang="en-US" dirty="0" smtClean="0"/>
              <a:t>Energy Intensive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smtClean="0"/>
              <a:t>Hops are added:</a:t>
            </a:r>
          </a:p>
          <a:p>
            <a:pPr lvl="1" indent="-274320">
              <a:defRPr/>
            </a:pPr>
            <a:r>
              <a:rPr lang="en-US" dirty="0" smtClean="0"/>
              <a:t>Bittering </a:t>
            </a:r>
          </a:p>
          <a:p>
            <a:pPr lvl="1" indent="-274320">
              <a:defRPr/>
            </a:pPr>
            <a:r>
              <a:rPr lang="en-US" dirty="0" smtClean="0"/>
              <a:t>Flavoring</a:t>
            </a:r>
          </a:p>
          <a:p>
            <a:pPr lvl="1" indent="-274320">
              <a:defRPr/>
            </a:pPr>
            <a:r>
              <a:rPr lang="en-US" dirty="0" smtClean="0"/>
              <a:t>Aromatic</a:t>
            </a:r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en-US" dirty="0" smtClean="0"/>
          </a:p>
          <a:p>
            <a:pPr marL="365760" lvl="1" indent="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/>
            </a:pPr>
            <a:endParaRPr lang="en-US" sz="1800" dirty="0" smtClean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1143000"/>
            <a:ext cx="17811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77" y="3962400"/>
            <a:ext cx="279561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1" y="3962400"/>
            <a:ext cx="228600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044948"/>
            <a:ext cx="19812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tint val="1000"/>
                  </a:schemeClr>
                </a:solidFill>
              </a:rPr>
              <a:t>Chilling/Aerating</a:t>
            </a:r>
            <a:br>
              <a:rPr lang="en-US" dirty="0" smtClean="0">
                <a:solidFill>
                  <a:schemeClr val="accent6">
                    <a:tint val="1000"/>
                  </a:schemeClr>
                </a:solidFill>
              </a:rPr>
            </a:br>
            <a:endParaRPr lang="en-US" dirty="0" smtClean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4525963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err="1" smtClean="0"/>
              <a:t>Wort</a:t>
            </a:r>
            <a:r>
              <a:rPr lang="en-US" dirty="0" smtClean="0"/>
              <a:t> is cooled to fermentation temperature</a:t>
            </a:r>
          </a:p>
          <a:p>
            <a:pPr lvl="1" indent="-274320">
              <a:defRPr/>
            </a:pPr>
            <a:r>
              <a:rPr lang="en-US" dirty="0" smtClean="0"/>
              <a:t>Heat Exchangers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smtClean="0"/>
              <a:t>Oxygen solubilized into </a:t>
            </a:r>
            <a:r>
              <a:rPr lang="en-US" dirty="0" err="1" smtClean="0"/>
              <a:t>wort</a:t>
            </a:r>
            <a:endParaRPr lang="en-US" dirty="0" smtClean="0"/>
          </a:p>
          <a:p>
            <a:pPr lvl="1" indent="-274320">
              <a:defRPr/>
            </a:pPr>
            <a:r>
              <a:rPr lang="en-US" dirty="0" smtClean="0"/>
              <a:t>Allows yeast to perform aerobic respiration to grow and multiply</a:t>
            </a:r>
          </a:p>
          <a:p>
            <a:pPr lvl="1" indent="-274320">
              <a:defRPr/>
            </a:pPr>
            <a:endParaRPr lang="en-US" dirty="0" smtClean="0"/>
          </a:p>
          <a:p>
            <a:pPr marL="365760" lvl="1" indent="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/>
            </a:pPr>
            <a:endParaRPr lang="en-US" sz="1800" dirty="0" smtClean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en-US" dirty="0" smtClean="0"/>
          </a:p>
        </p:txBody>
      </p:sp>
      <p:pic>
        <p:nvPicPr>
          <p:cNvPr id="1027" name="Picture 3" descr="C:\Users\Mark Williams\Pictures\Pictures\2011 - Spring\Hooker Brewery\IMG_1302 - Copy (Small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120265"/>
            <a:ext cx="2819400" cy="331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089739"/>
            <a:ext cx="2590800" cy="3346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7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tint val="1000"/>
                  </a:schemeClr>
                </a:solidFill>
              </a:rPr>
              <a:t>Fermentation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5410200" cy="4525963"/>
          </a:xfrm>
        </p:spPr>
        <p:txBody>
          <a:bodyPr/>
          <a:lstStyle/>
          <a:p>
            <a:r>
              <a:rPr lang="en-US" dirty="0" err="1" smtClean="0"/>
              <a:t>Wort</a:t>
            </a:r>
            <a:r>
              <a:rPr lang="en-US" dirty="0" smtClean="0"/>
              <a:t> pumped to fermentation tank</a:t>
            </a:r>
          </a:p>
          <a:p>
            <a:pPr lvl="1"/>
            <a:r>
              <a:rPr lang="en-US" dirty="0" smtClean="0"/>
              <a:t>Yeast </a:t>
            </a:r>
            <a:r>
              <a:rPr lang="en-US" dirty="0"/>
              <a:t>is </a:t>
            </a:r>
            <a:r>
              <a:rPr lang="en-US" dirty="0" smtClean="0"/>
              <a:t>added</a:t>
            </a:r>
          </a:p>
          <a:p>
            <a:r>
              <a:rPr lang="en-US" dirty="0" err="1" smtClean="0"/>
              <a:t>Wort</a:t>
            </a:r>
            <a:r>
              <a:rPr lang="en-US" dirty="0" smtClean="0"/>
              <a:t> maintained chilled</a:t>
            </a:r>
          </a:p>
          <a:p>
            <a:pPr lvl="1"/>
            <a:r>
              <a:rPr lang="en-US" dirty="0" smtClean="0"/>
              <a:t>Fermentation exothermic </a:t>
            </a:r>
          </a:p>
          <a:p>
            <a:pPr lvl="2"/>
            <a:r>
              <a:rPr lang="en-US" dirty="0" smtClean="0"/>
              <a:t> more heat exchangers</a:t>
            </a:r>
          </a:p>
          <a:p>
            <a:r>
              <a:rPr lang="en-US" dirty="0" smtClean="0"/>
              <a:t>2-6 week wait</a:t>
            </a:r>
          </a:p>
          <a:p>
            <a:pPr lvl="1"/>
            <a:r>
              <a:rPr lang="en-US" dirty="0" smtClean="0"/>
              <a:t>Gravity Checked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008496"/>
            <a:ext cx="3429000" cy="454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4708989"/>
            <a:ext cx="2175387" cy="1843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339" y="4788031"/>
            <a:ext cx="2545460" cy="1685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tint val="1000"/>
                  </a:schemeClr>
                </a:solidFill>
              </a:rPr>
              <a:t>Fermentation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683" y="1752600"/>
            <a:ext cx="5648325" cy="3505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45" y="1755058"/>
            <a:ext cx="2377689" cy="350274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1000" y="5640045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Yeast Fermenter</a:t>
            </a:r>
            <a:r>
              <a:rPr lang="en-US" dirty="0"/>
              <a:t>. </a:t>
            </a:r>
            <a:r>
              <a:rPr lang="en-US" dirty="0" smtClean="0"/>
              <a:t>Imperial Chemical Industries, </a:t>
            </a:r>
            <a:r>
              <a:rPr lang="en-US" dirty="0" err="1" smtClean="0"/>
              <a:t>Billingham,UK</a:t>
            </a:r>
            <a:endParaRPr lang="en-US" dirty="0" smtClean="0"/>
          </a:p>
          <a:p>
            <a:r>
              <a:rPr lang="en-US" dirty="0" smtClean="0"/>
              <a:t>Volume: 98,000 Ft^3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18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Filtration/Carbonation/Bottling</a:t>
            </a:r>
            <a:endParaRPr lang="en-US" dirty="0" smtClean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5410200" cy="4525963"/>
          </a:xfrm>
        </p:spPr>
        <p:txBody>
          <a:bodyPr/>
          <a:lstStyle/>
          <a:p>
            <a:r>
              <a:rPr lang="en-US" dirty="0" smtClean="0"/>
              <a:t>“Green” Beer Filtered</a:t>
            </a:r>
          </a:p>
          <a:p>
            <a:pPr lvl="1"/>
            <a:r>
              <a:rPr lang="en-US" dirty="0" smtClean="0"/>
              <a:t>Diatomaceous Earth</a:t>
            </a:r>
          </a:p>
          <a:p>
            <a:r>
              <a:rPr lang="en-US" dirty="0" smtClean="0"/>
              <a:t>Brightening Tank</a:t>
            </a:r>
          </a:p>
          <a:p>
            <a:pPr lvl="1"/>
            <a:r>
              <a:rPr lang="en-US" dirty="0" smtClean="0"/>
              <a:t>Chilling to precipitate out proteins</a:t>
            </a:r>
            <a:endParaRPr lang="en-US" dirty="0"/>
          </a:p>
          <a:p>
            <a:r>
              <a:rPr lang="en-US" dirty="0" smtClean="0"/>
              <a:t>Carbonation</a:t>
            </a:r>
            <a:endParaRPr lang="en-US" dirty="0"/>
          </a:p>
          <a:p>
            <a:r>
              <a:rPr lang="en-US" dirty="0" smtClean="0"/>
              <a:t>Bottling/Kegging</a:t>
            </a:r>
          </a:p>
          <a:p>
            <a:r>
              <a:rPr lang="en-US" dirty="0" smtClean="0"/>
              <a:t>Shipped!</a:t>
            </a:r>
          </a:p>
        </p:txBody>
      </p:sp>
      <p:pic>
        <p:nvPicPr>
          <p:cNvPr id="2050" name="Picture 2" descr="C:\Users\Mark Williams\Pictures\Pictures\2011 - Spring\Hooker Brewery\IMG_1272 (Small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076699"/>
            <a:ext cx="32004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476374"/>
            <a:ext cx="313690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343400"/>
            <a:ext cx="2844799" cy="213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62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1164694" y="2340460"/>
            <a:ext cx="1207930" cy="990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b="1" dirty="0" smtClean="0">
                <a:solidFill>
                  <a:schemeClr val="tx1"/>
                </a:solidFill>
                <a:ea typeface="Calibri"/>
                <a:cs typeface="Times New Roman"/>
              </a:rPr>
              <a:t>Malting</a:t>
            </a:r>
            <a:endParaRPr lang="en-US" sz="1100" b="1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b="1" dirty="0" smtClean="0">
                <a:solidFill>
                  <a:schemeClr val="tx1"/>
                </a:solidFill>
                <a:ea typeface="Calibri"/>
                <a:cs typeface="Times New Roman"/>
              </a:rPr>
              <a:t>Kiln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2934599" y="2340460"/>
            <a:ext cx="1207930" cy="990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b="1" dirty="0" smtClean="0">
                <a:solidFill>
                  <a:schemeClr val="tx1"/>
                </a:solidFill>
                <a:ea typeface="Calibri"/>
                <a:cs typeface="Times New Roman"/>
              </a:rPr>
              <a:t>Mill</a:t>
            </a: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4707095" y="2340460"/>
            <a:ext cx="1207930" cy="990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b="1" dirty="0" smtClean="0">
                <a:solidFill>
                  <a:schemeClr val="tx1"/>
                </a:solidFill>
                <a:ea typeface="Calibri"/>
                <a:cs typeface="Times New Roman"/>
              </a:rPr>
              <a:t>Mash </a:t>
            </a:r>
            <a:r>
              <a:rPr lang="en-US" sz="1100" b="1" dirty="0" err="1" smtClean="0">
                <a:solidFill>
                  <a:schemeClr val="tx1"/>
                </a:solidFill>
                <a:ea typeface="Calibri"/>
                <a:cs typeface="Times New Roman"/>
              </a:rPr>
              <a:t>Tun</a:t>
            </a:r>
            <a:endParaRPr lang="en-US" sz="1100" b="1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6477000" y="2340460"/>
            <a:ext cx="1207930" cy="990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b="1" dirty="0" smtClean="0">
                <a:solidFill>
                  <a:schemeClr val="tx1"/>
                </a:solidFill>
                <a:ea typeface="Calibri"/>
                <a:cs typeface="Times New Roman"/>
              </a:rPr>
              <a:t>Boiling Kettle</a:t>
            </a: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6477000" y="4821576"/>
            <a:ext cx="1207930" cy="990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b="1" dirty="0" smtClean="0">
                <a:solidFill>
                  <a:schemeClr val="tx1"/>
                </a:solidFill>
                <a:ea typeface="Calibri"/>
                <a:cs typeface="Times New Roman"/>
              </a:rPr>
              <a:t>Fermentation</a:t>
            </a: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4707095" y="4838271"/>
            <a:ext cx="1207930" cy="990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b="1" dirty="0" smtClean="0">
                <a:solidFill>
                  <a:schemeClr val="tx1"/>
                </a:solidFill>
                <a:ea typeface="Calibri"/>
                <a:cs typeface="Times New Roman"/>
              </a:rPr>
              <a:t>Filtration</a:t>
            </a: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2631569" y="4830566"/>
            <a:ext cx="1513551" cy="990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b="1" dirty="0" smtClean="0">
                <a:solidFill>
                  <a:schemeClr val="tx1"/>
                </a:solidFill>
                <a:ea typeface="Calibri"/>
                <a:cs typeface="Times New Roman"/>
              </a:rPr>
              <a:t>Carbonation</a:t>
            </a:r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556043" y="4830994"/>
            <a:ext cx="1513551" cy="990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b="1" dirty="0" smtClean="0">
                <a:solidFill>
                  <a:schemeClr val="tx1"/>
                </a:solidFill>
                <a:ea typeface="Calibri"/>
                <a:cs typeface="Times New Roman"/>
              </a:rPr>
              <a:t>Packaging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372624" y="2863481"/>
            <a:ext cx="56197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764954" y="1847204"/>
            <a:ext cx="0" cy="4860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145120" y="2835760"/>
            <a:ext cx="56197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312818" y="5812176"/>
            <a:ext cx="0" cy="26487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5311060" y="1847203"/>
            <a:ext cx="0" cy="4860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311060" y="3331060"/>
            <a:ext cx="0" cy="4860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9" idx="3"/>
            <a:endCxn id="10" idx="1"/>
          </p:cNvCxnSpPr>
          <p:nvPr/>
        </p:nvCxnSpPr>
        <p:spPr>
          <a:xfrm>
            <a:off x="5915025" y="2835760"/>
            <a:ext cx="56197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0" idx="2"/>
            <a:endCxn id="11" idx="0"/>
          </p:cNvCxnSpPr>
          <p:nvPr/>
        </p:nvCxnSpPr>
        <p:spPr>
          <a:xfrm>
            <a:off x="7080965" y="3331060"/>
            <a:ext cx="0" cy="14905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080965" y="1847202"/>
            <a:ext cx="0" cy="4860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7684930" y="2813592"/>
            <a:ext cx="56197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11" idx="3"/>
          </p:cNvCxnSpPr>
          <p:nvPr/>
        </p:nvCxnSpPr>
        <p:spPr>
          <a:xfrm flipH="1">
            <a:off x="7684930" y="5316876"/>
            <a:ext cx="56197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5915025" y="5316876"/>
            <a:ext cx="56197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4142529" y="5333571"/>
            <a:ext cx="56197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2069594" y="5333571"/>
            <a:ext cx="561975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3388344" y="4556703"/>
            <a:ext cx="0" cy="26487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5311060" y="5832139"/>
            <a:ext cx="0" cy="26487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7080965" y="5821165"/>
            <a:ext cx="0" cy="26487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387659" y="1562951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Barley</a:t>
            </a:r>
            <a:endParaRPr lang="en-US" sz="1200" dirty="0"/>
          </a:p>
        </p:txBody>
      </p:sp>
      <p:sp>
        <p:nvSpPr>
          <p:cNvPr id="46" name="TextBox 45"/>
          <p:cNvSpPr txBox="1"/>
          <p:nvPr/>
        </p:nvSpPr>
        <p:spPr>
          <a:xfrm>
            <a:off x="4930060" y="1562114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Water</a:t>
            </a:r>
            <a:endParaRPr lang="en-US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6699965" y="1253685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Hops</a:t>
            </a:r>
          </a:p>
          <a:p>
            <a:pPr algn="ctr"/>
            <a:r>
              <a:rPr lang="en-US" sz="1200" dirty="0" err="1" smtClean="0"/>
              <a:t>Finnings</a:t>
            </a:r>
            <a:endParaRPr lang="en-US" sz="1200" dirty="0" smtClean="0"/>
          </a:p>
          <a:p>
            <a:pPr algn="ctr"/>
            <a:r>
              <a:rPr lang="en-US" sz="1200" dirty="0" smtClean="0"/>
              <a:t>Salts</a:t>
            </a:r>
            <a:endParaRPr lang="en-US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4728090" y="3817143"/>
            <a:ext cx="1165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Spent </a:t>
            </a:r>
            <a:r>
              <a:rPr lang="en-US" sz="1200" dirty="0" smtClean="0"/>
              <a:t>Grains</a:t>
            </a:r>
          </a:p>
          <a:p>
            <a:pPr algn="ctr"/>
            <a:r>
              <a:rPr lang="en-US" sz="1200" dirty="0" smtClean="0"/>
              <a:t>Water</a:t>
            </a:r>
            <a:endParaRPr lang="en-US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4934548" y="6077049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Solids</a:t>
            </a:r>
            <a:endParaRPr lang="en-US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6699965" y="6097012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Yeast</a:t>
            </a:r>
          </a:p>
          <a:p>
            <a:pPr algn="ctr"/>
            <a:r>
              <a:rPr lang="en-US" sz="1200" dirty="0" smtClean="0"/>
              <a:t>CO2</a:t>
            </a:r>
            <a:endParaRPr lang="en-US" sz="1200" dirty="0"/>
          </a:p>
        </p:txBody>
      </p:sp>
      <p:sp>
        <p:nvSpPr>
          <p:cNvPr id="51" name="TextBox 50"/>
          <p:cNvSpPr txBox="1"/>
          <p:nvPr/>
        </p:nvSpPr>
        <p:spPr>
          <a:xfrm>
            <a:off x="8246905" y="5086043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Yeast</a:t>
            </a:r>
          </a:p>
          <a:p>
            <a:pPr algn="ctr"/>
            <a:r>
              <a:rPr lang="en-US" sz="1200" dirty="0" smtClean="0"/>
              <a:t>O2</a:t>
            </a:r>
          </a:p>
          <a:p>
            <a:pPr algn="ctr"/>
            <a:r>
              <a:rPr lang="en-US" sz="1200" dirty="0" smtClean="0"/>
              <a:t>Hops</a:t>
            </a:r>
            <a:endParaRPr lang="en-US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8077200" y="2675091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Trub</a:t>
            </a:r>
            <a:endParaRPr lang="en-US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3007344" y="4283441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CO2</a:t>
            </a:r>
            <a:endParaRPr lang="en-US" sz="1200" dirty="0"/>
          </a:p>
        </p:txBody>
      </p:sp>
      <p:sp>
        <p:nvSpPr>
          <p:cNvPr id="54" name="TextBox 53"/>
          <p:cNvSpPr txBox="1"/>
          <p:nvPr/>
        </p:nvSpPr>
        <p:spPr>
          <a:xfrm>
            <a:off x="537855" y="6050845"/>
            <a:ext cx="1506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Bottles/Cans/ Kegs</a:t>
            </a:r>
          </a:p>
          <a:p>
            <a:pPr algn="ctr"/>
            <a:endParaRPr lang="en-US" sz="1200" dirty="0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1747664" y="3334375"/>
            <a:ext cx="0" cy="4860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164694" y="3820458"/>
            <a:ext cx="1165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Moisture</a:t>
            </a:r>
            <a:endParaRPr lang="en-US" sz="1200" dirty="0"/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3515368" y="3331060"/>
            <a:ext cx="0" cy="4860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932398" y="3817143"/>
            <a:ext cx="1165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Dust</a:t>
            </a:r>
            <a:endParaRPr lang="en-US" sz="1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4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Wastes?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Spent Grain/</a:t>
            </a:r>
            <a:r>
              <a:rPr lang="en-US" dirty="0" err="1" smtClean="0"/>
              <a:t>Trub</a:t>
            </a:r>
            <a:endParaRPr lang="en-US" dirty="0" smtClean="0"/>
          </a:p>
          <a:p>
            <a:pPr lvl="1"/>
            <a:r>
              <a:rPr lang="en-US" dirty="0" smtClean="0"/>
              <a:t>Fertilizers/Cow Feed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CO2 Production during Fermentation</a:t>
            </a:r>
          </a:p>
          <a:p>
            <a:pPr lvl="1"/>
            <a:r>
              <a:rPr lang="en-US" dirty="0" smtClean="0"/>
              <a:t>Capture and use for carbonation?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Spent Yeast</a:t>
            </a:r>
          </a:p>
          <a:p>
            <a:pPr lvl="1"/>
            <a:r>
              <a:rPr lang="en-US" dirty="0" smtClean="0"/>
              <a:t>Protein Powder</a:t>
            </a:r>
          </a:p>
          <a:p>
            <a:pPr lvl="1"/>
            <a:r>
              <a:rPr lang="en-US" dirty="0" smtClean="0"/>
              <a:t>Adsorbent for waste in another industry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54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tint val="1000"/>
                  </a:schemeClr>
                </a:solidFill>
              </a:rPr>
              <a:t>Q &amp; A?</a:t>
            </a:r>
            <a:br>
              <a:rPr lang="en-US" dirty="0" smtClean="0">
                <a:solidFill>
                  <a:schemeClr val="accent6">
                    <a:tint val="1000"/>
                  </a:schemeClr>
                </a:solidFill>
              </a:rPr>
            </a:br>
            <a:endParaRPr lang="en-US" dirty="0" smtClean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tint val="1000"/>
                  </a:schemeClr>
                </a:solidFill>
              </a:rPr>
              <a:t>Brief 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 rtlCol="0"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smtClean="0"/>
              <a:t>Evidence of beers created over 5,000 years ago</a:t>
            </a:r>
            <a:br>
              <a:rPr lang="en-US" dirty="0" smtClean="0"/>
            </a:br>
            <a:endParaRPr lang="en-US" dirty="0" smtClean="0"/>
          </a:p>
          <a:p>
            <a:pPr>
              <a:defRPr/>
            </a:pPr>
            <a:r>
              <a:rPr lang="en-US" dirty="0"/>
              <a:t>Beer </a:t>
            </a:r>
            <a:r>
              <a:rPr lang="en-US" dirty="0" smtClean="0"/>
              <a:t>has been an </a:t>
            </a:r>
            <a:r>
              <a:rPr lang="en-US" dirty="0"/>
              <a:t>integral part of society</a:t>
            </a:r>
          </a:p>
          <a:p>
            <a:pPr lvl="1" indent="-274320">
              <a:defRPr/>
            </a:pPr>
            <a:r>
              <a:rPr lang="en-US" dirty="0" smtClean="0"/>
              <a:t>Sustenance: Low alcohol (1%), high gravity beers </a:t>
            </a:r>
          </a:p>
          <a:p>
            <a:pPr lvl="2" indent="-274320">
              <a:defRPr/>
            </a:pPr>
            <a:r>
              <a:rPr lang="en-US" dirty="0" smtClean="0"/>
              <a:t>Energy storage</a:t>
            </a:r>
          </a:p>
          <a:p>
            <a:pPr lvl="2" indent="-274320">
              <a:defRPr/>
            </a:pPr>
            <a:r>
              <a:rPr lang="en-US" dirty="0" smtClean="0"/>
              <a:t>Liquid meal – Egyptians, Colonists</a:t>
            </a:r>
            <a:br>
              <a:rPr lang="en-US" dirty="0" smtClean="0"/>
            </a:br>
            <a:endParaRPr lang="en-US" dirty="0" smtClean="0"/>
          </a:p>
          <a:p>
            <a:pPr lvl="1" indent="-274320">
              <a:defRPr/>
            </a:pPr>
            <a:r>
              <a:rPr lang="en-US" dirty="0" smtClean="0"/>
              <a:t>Safe water supply</a:t>
            </a:r>
          </a:p>
          <a:p>
            <a:pPr lvl="2" indent="-274320">
              <a:defRPr/>
            </a:pPr>
            <a:r>
              <a:rPr lang="en-US" dirty="0" smtClean="0"/>
              <a:t>Sterilization inherent of making beer</a:t>
            </a:r>
          </a:p>
          <a:p>
            <a:pPr lvl="3" indent="-274320">
              <a:defRPr/>
            </a:pPr>
            <a:r>
              <a:rPr lang="en-US" dirty="0" smtClean="0"/>
              <a:t>Hops and Boiling</a:t>
            </a:r>
          </a:p>
          <a:p>
            <a:pPr lvl="3" indent="-274320">
              <a:defRPr/>
            </a:pPr>
            <a:r>
              <a:rPr lang="en-US" dirty="0" smtClean="0"/>
              <a:t>I.P.A’s</a:t>
            </a:r>
            <a:br>
              <a:rPr lang="en-US" dirty="0" smtClean="0"/>
            </a:br>
            <a:endParaRPr lang="en-US" dirty="0" smtClean="0"/>
          </a:p>
          <a:p>
            <a:pPr lvl="1" indent="-274320">
              <a:defRPr/>
            </a:pPr>
            <a:r>
              <a:rPr lang="en-US" dirty="0" smtClean="0"/>
              <a:t>Religion and Health</a:t>
            </a:r>
          </a:p>
          <a:p>
            <a:pPr lvl="2" indent="-274320">
              <a:defRPr/>
            </a:pPr>
            <a:r>
              <a:rPr lang="en-US" dirty="0" smtClean="0"/>
              <a:t>Blood of Christ – Church </a:t>
            </a:r>
            <a:r>
              <a:rPr lang="en-US" dirty="0" smtClean="0"/>
              <a:t>Brewed</a:t>
            </a:r>
          </a:p>
          <a:p>
            <a:pPr lvl="2" indent="-274320">
              <a:defRPr/>
            </a:pPr>
            <a:r>
              <a:rPr lang="en-US" dirty="0" smtClean="0"/>
              <a:t>Monastic Beers</a:t>
            </a:r>
            <a:endParaRPr lang="en-US" dirty="0" smtClean="0"/>
          </a:p>
          <a:p>
            <a:pPr lvl="2" indent="-274320">
              <a:defRPr/>
            </a:pPr>
            <a:r>
              <a:rPr lang="en-US" dirty="0" smtClean="0"/>
              <a:t>Anesthetic - Surgery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en-US" dirty="0" smtClean="0"/>
          </a:p>
          <a:p>
            <a:pPr>
              <a:defRPr/>
            </a:pPr>
            <a:r>
              <a:rPr lang="en-US" dirty="0"/>
              <a:t>Today </a:t>
            </a:r>
            <a:r>
              <a:rPr lang="en-US" dirty="0" smtClean="0"/>
              <a:t>– 39 Billion gallons of beer brewed annually</a:t>
            </a:r>
          </a:p>
          <a:p>
            <a:pPr>
              <a:defRPr/>
            </a:pPr>
            <a:endParaRPr lang="en-US" dirty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Beer: Unit Operations</a:t>
            </a:r>
            <a:endParaRPr lang="en-US" dirty="0" smtClean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 rtlCol="0"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smtClean="0"/>
              <a:t>Barley is grown, harvested, and dried (</a:t>
            </a:r>
            <a:r>
              <a:rPr lang="en-US" b="1" dirty="0" smtClean="0"/>
              <a:t>Malting</a:t>
            </a:r>
            <a:r>
              <a:rPr lang="en-US" dirty="0" smtClean="0"/>
              <a:t>)</a:t>
            </a:r>
            <a:br>
              <a:rPr lang="en-US" dirty="0" smtClean="0"/>
            </a:br>
            <a:endParaRPr lang="en-US" dirty="0" smtClean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smtClean="0"/>
              <a:t>Malt is milled and steeped in water to create sweet </a:t>
            </a:r>
            <a:r>
              <a:rPr lang="en-US" dirty="0" err="1" smtClean="0"/>
              <a:t>wort</a:t>
            </a:r>
            <a:r>
              <a:rPr lang="en-US" dirty="0" smtClean="0"/>
              <a:t> (</a:t>
            </a:r>
            <a:r>
              <a:rPr lang="en-US" b="1" dirty="0" smtClean="0"/>
              <a:t>Mashing</a:t>
            </a:r>
            <a:r>
              <a:rPr lang="en-US" dirty="0" smtClean="0"/>
              <a:t>)</a:t>
            </a:r>
            <a:br>
              <a:rPr lang="en-US" dirty="0" smtClean="0"/>
            </a:br>
            <a:endParaRPr lang="en-US" dirty="0" smtClean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smtClean="0"/>
              <a:t>Sweet </a:t>
            </a:r>
            <a:r>
              <a:rPr lang="en-US" dirty="0" err="1" smtClean="0"/>
              <a:t>Wort</a:t>
            </a:r>
            <a:r>
              <a:rPr lang="en-US" dirty="0" smtClean="0"/>
              <a:t> is boiled and hops are added to create bitter </a:t>
            </a:r>
            <a:r>
              <a:rPr lang="en-US" dirty="0" err="1" smtClean="0"/>
              <a:t>wort</a:t>
            </a:r>
            <a:r>
              <a:rPr lang="en-US" dirty="0" smtClean="0"/>
              <a:t> (</a:t>
            </a:r>
            <a:r>
              <a:rPr lang="en-US" b="1" dirty="0" smtClean="0"/>
              <a:t>Boiling</a:t>
            </a:r>
            <a:r>
              <a:rPr lang="en-US" dirty="0" smtClean="0"/>
              <a:t>)</a:t>
            </a:r>
            <a:br>
              <a:rPr lang="en-US" dirty="0" smtClean="0"/>
            </a:br>
            <a:endParaRPr lang="en-US" dirty="0" smtClean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err="1" smtClean="0"/>
              <a:t>Wort</a:t>
            </a:r>
            <a:r>
              <a:rPr lang="en-US" dirty="0" smtClean="0"/>
              <a:t> is chilled to fermentation temperature and yeast </a:t>
            </a:r>
            <a:r>
              <a:rPr lang="en-US" dirty="0" smtClean="0"/>
              <a:t>added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defRPr/>
            </a:pPr>
            <a:r>
              <a:rPr lang="en-US" dirty="0" smtClean="0"/>
              <a:t>Fermentation takes 2-6 weeks depending on </a:t>
            </a:r>
            <a:r>
              <a:rPr lang="en-US" dirty="0" smtClean="0"/>
              <a:t>beer style </a:t>
            </a:r>
            <a:r>
              <a:rPr lang="en-US" dirty="0" smtClean="0">
                <a:sym typeface="Wingdings" pitchFamily="2" charset="2"/>
              </a:rPr>
              <a:t> yeast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defRPr/>
            </a:pPr>
            <a:r>
              <a:rPr lang="en-US" dirty="0" err="1" smtClean="0"/>
              <a:t>Wort</a:t>
            </a:r>
            <a:r>
              <a:rPr lang="en-US" dirty="0" smtClean="0"/>
              <a:t> has now become beer. It is filtered, carbonated, and packaged</a:t>
            </a:r>
            <a:br>
              <a:rPr lang="en-US" dirty="0" smtClean="0"/>
            </a:br>
            <a:endParaRPr lang="en-US" dirty="0" smtClean="0"/>
          </a:p>
          <a:p>
            <a:pPr>
              <a:defRPr/>
            </a:pPr>
            <a:r>
              <a:rPr lang="en-US" dirty="0" smtClean="0"/>
              <a:t>Shipped and Consumed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97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tint val="1000"/>
                  </a:schemeClr>
                </a:solidFill>
              </a:rPr>
              <a:t>Barley Harvest and Malting</a:t>
            </a:r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199" y="1676400"/>
            <a:ext cx="3061412" cy="2057400"/>
          </a:xfrm>
          <a:noFill/>
        </p:spPr>
      </p:pic>
      <p:cxnSp>
        <p:nvCxnSpPr>
          <p:cNvPr id="14" name="Straight Arrow Connector 13"/>
          <p:cNvCxnSpPr/>
          <p:nvPr/>
        </p:nvCxnSpPr>
        <p:spPr>
          <a:xfrm>
            <a:off x="4114800" y="2666999"/>
            <a:ext cx="1524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120284"/>
            <a:ext cx="2371725" cy="2380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205604"/>
            <a:ext cx="3105150" cy="2233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>
            <a:off x="7086600" y="3795712"/>
            <a:ext cx="0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275" y="1295399"/>
            <a:ext cx="190500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Straight Arrow Connector 19"/>
          <p:cNvCxnSpPr/>
          <p:nvPr/>
        </p:nvCxnSpPr>
        <p:spPr>
          <a:xfrm flipH="1">
            <a:off x="3886200" y="5310506"/>
            <a:ext cx="1524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Specialty Malts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2844800" cy="2133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524000"/>
            <a:ext cx="3213790" cy="213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490399"/>
            <a:ext cx="3039173" cy="20344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4498881"/>
            <a:ext cx="3031799" cy="2017524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3582405" y="2632586"/>
            <a:ext cx="533400" cy="12192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537140" y="2632584"/>
            <a:ext cx="533400" cy="12192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616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tint val="1000"/>
                  </a:schemeClr>
                </a:solidFill>
              </a:rPr>
              <a:t>Milling</a:t>
            </a:r>
            <a:endParaRPr lang="en-US" dirty="0" smtClean="0">
              <a:solidFill>
                <a:schemeClr val="accent6">
                  <a:tint val="1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028" y="1828800"/>
            <a:ext cx="2286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6026" y="525780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Milling: Husk crushed to increase surface area to improve </a:t>
            </a:r>
            <a:r>
              <a:rPr lang="en-US" dirty="0" err="1" smtClean="0"/>
              <a:t>saccharification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28800"/>
            <a:ext cx="2282427" cy="30432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675" y="2286000"/>
            <a:ext cx="3197901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Mashing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3400" y="556260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Mashing</a:t>
            </a:r>
            <a:r>
              <a:rPr lang="en-US" dirty="0" smtClean="0"/>
              <a:t>: Grain to Water ratio (Grist Ratio) and time of mash determines extract efficiency</a:t>
            </a: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81" y="2286000"/>
            <a:ext cx="28448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81200"/>
            <a:ext cx="3906012" cy="304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34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tint val="1000"/>
                  </a:schemeClr>
                </a:solidFill>
              </a:rPr>
              <a:t>Mashing </a:t>
            </a:r>
            <a:r>
              <a:rPr lang="en-US" dirty="0" smtClean="0"/>
              <a:t>Chemistry</a:t>
            </a:r>
            <a:endParaRPr lang="en-US" dirty="0" smtClean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en-US" dirty="0" smtClean="0"/>
              <a:t>Starches given, sugars needed</a:t>
            </a:r>
          </a:p>
          <a:p>
            <a:pPr marL="548640" lvl="1" indent="-18288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–"/>
              <a:defRPr/>
            </a:pPr>
            <a:r>
              <a:rPr lang="en-US" dirty="0" smtClean="0"/>
              <a:t>Enzymes are found naturally in grain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en-US" dirty="0" smtClean="0"/>
              <a:t>Generate needed fermentable sugars from starches (</a:t>
            </a:r>
            <a:r>
              <a:rPr lang="en-US" b="1" dirty="0" err="1" smtClean="0"/>
              <a:t>saccharification</a:t>
            </a:r>
            <a:r>
              <a:rPr lang="en-US" dirty="0" smtClean="0"/>
              <a:t>)</a:t>
            </a:r>
          </a:p>
          <a:p>
            <a:pPr marL="685800" lvl="2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lvl="2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lvl="2" fontAlgn="auto">
              <a:spcAft>
                <a:spcPts val="0"/>
              </a:spcAft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6" y="3048000"/>
            <a:ext cx="1956435" cy="115906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57" y="4419600"/>
            <a:ext cx="195643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505200" y="4386208"/>
            <a:ext cx="1524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88076" y="3837736"/>
            <a:ext cx="149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Alpha-Amylase</a:t>
            </a:r>
          </a:p>
          <a:p>
            <a:pPr algn="ctr"/>
            <a:r>
              <a:rPr lang="en-US" sz="1200" dirty="0" smtClean="0"/>
              <a:t>Beta Amylase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391" y="3042914"/>
            <a:ext cx="1562342" cy="79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476" y="4068568"/>
            <a:ext cx="1712173" cy="832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59" y="5181600"/>
            <a:ext cx="294020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48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accent6">
                    <a:tint val="1000"/>
                  </a:schemeClr>
                </a:solidFill>
              </a:rPr>
              <a:t>Enzymes</a:t>
            </a: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752600"/>
            <a:ext cx="3443288" cy="4062413"/>
          </a:xfrm>
          <a:noFill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0" y="1752600"/>
          <a:ext cx="5181600" cy="4063999"/>
        </p:xfrm>
        <a:graphic>
          <a:graphicData uri="http://schemas.openxmlformats.org/drawingml/2006/table">
            <a:tbl>
              <a:tblPr/>
              <a:tblGrid>
                <a:gridCol w="1256145"/>
                <a:gridCol w="863600"/>
                <a:gridCol w="706582"/>
                <a:gridCol w="2355273"/>
              </a:tblGrid>
              <a:tr h="529069">
                <a:tc>
                  <a:txBody>
                    <a:bodyPr/>
                    <a:lstStyle/>
                    <a:p>
                      <a:r>
                        <a:rPr lang="en-US" sz="1000" b="1" dirty="0"/>
                        <a:t>Enzyme</a:t>
                      </a:r>
                      <a:endParaRPr lang="en-US" sz="1000" dirty="0"/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Optimum</a:t>
                      </a:r>
                      <a:br>
                        <a:rPr lang="en-US" sz="1000" b="1" dirty="0"/>
                      </a:br>
                      <a:r>
                        <a:rPr lang="en-US" sz="1000" b="1" dirty="0"/>
                        <a:t>Temperature</a:t>
                      </a:r>
                      <a:br>
                        <a:rPr lang="en-US" sz="1000" b="1" dirty="0"/>
                      </a:br>
                      <a:r>
                        <a:rPr lang="en-US" sz="1000" b="1" dirty="0"/>
                        <a:t>Range</a:t>
                      </a:r>
                      <a:endParaRPr lang="en-US" sz="1000" dirty="0"/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Working pH Range</a:t>
                      </a:r>
                      <a:endParaRPr lang="en-US" sz="1000" dirty="0"/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Function</a:t>
                      </a:r>
                      <a:endParaRPr lang="en-US" sz="1000" dirty="0"/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9069">
                <a:tc>
                  <a:txBody>
                    <a:bodyPr/>
                    <a:lstStyle/>
                    <a:p>
                      <a:r>
                        <a:rPr lang="en-US" sz="1100"/>
                        <a:t>Phytase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86-126°F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5.0-5.5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Lowers the mash pH. No longer used.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516">
                <a:tc>
                  <a:txBody>
                    <a:bodyPr/>
                    <a:lstStyle/>
                    <a:p>
                      <a:r>
                        <a:rPr lang="en-US" sz="1100"/>
                        <a:t>Debranching (var.)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95-113°F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5.0-5.8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Solubilization of starches.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516">
                <a:tc>
                  <a:txBody>
                    <a:bodyPr/>
                    <a:lstStyle/>
                    <a:p>
                      <a:r>
                        <a:rPr lang="en-US" sz="1100"/>
                        <a:t>Beta Glucanase 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95-113°F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4.5-5.5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Best gum breaking rest.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9069">
                <a:tc>
                  <a:txBody>
                    <a:bodyPr/>
                    <a:lstStyle/>
                    <a:p>
                      <a:r>
                        <a:rPr lang="en-US" sz="1100"/>
                        <a:t>Peptidase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113-131°F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4.6-5.3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Produces Free Amino Nitrogen (FAN).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9069">
                <a:tc>
                  <a:txBody>
                    <a:bodyPr/>
                    <a:lstStyle/>
                    <a:p>
                      <a:r>
                        <a:rPr lang="en-US" sz="1100"/>
                        <a:t>Protease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113-131°F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4.6-5.3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Breaks up large proteins that form haze.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516">
                <a:tc>
                  <a:txBody>
                    <a:bodyPr/>
                    <a:lstStyle/>
                    <a:p>
                      <a:r>
                        <a:rPr lang="en-US" sz="1100"/>
                        <a:t>Beta Amylase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131-150°F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5.0-5.5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Produces maltose.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6175">
                <a:tc>
                  <a:txBody>
                    <a:bodyPr/>
                    <a:lstStyle/>
                    <a:p>
                      <a:r>
                        <a:rPr lang="en-US" sz="1100"/>
                        <a:t>Alpha Amylase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154-162°F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5.3-5.7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Produces a variety of sugars, including maltose.</a:t>
                      </a:r>
                    </a:p>
                  </a:txBody>
                  <a:tcPr marL="11705" marR="11705" marT="11705" marB="1170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301" name="Rectangle 3"/>
          <p:cNvSpPr>
            <a:spLocks noChangeArrowheads="1"/>
          </p:cNvSpPr>
          <p:nvPr/>
        </p:nvSpPr>
        <p:spPr bwMode="auto">
          <a:xfrm>
            <a:off x="3657600" y="1408113"/>
            <a:ext cx="51816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sz="1200" b="1" u="sng">
                <a:latin typeface="Verdana" pitchFamily="34" charset="0"/>
              </a:rPr>
              <a:t>Major Enzyme Groups and Functions</a:t>
            </a:r>
            <a:endParaRPr lang="en-US" sz="2800" u="sng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91B02B-1F0B-4D84-A9F9-B0A15A75A4D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69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40824</TotalTime>
  <Words>335</Words>
  <Application>Microsoft Office PowerPoint</Application>
  <PresentationFormat>On-screen Show (4:3)</PresentationFormat>
  <Paragraphs>159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Thatch</vt:lpstr>
      <vt:lpstr>The History, Science, and Engineering of Brewing</vt:lpstr>
      <vt:lpstr>Brief History</vt:lpstr>
      <vt:lpstr>Beer: Unit Operations</vt:lpstr>
      <vt:lpstr>Barley Harvest and Malting</vt:lpstr>
      <vt:lpstr>Specialty Malts</vt:lpstr>
      <vt:lpstr>Milling</vt:lpstr>
      <vt:lpstr>Mashing</vt:lpstr>
      <vt:lpstr>Mashing Chemistry</vt:lpstr>
      <vt:lpstr>Enzymes</vt:lpstr>
      <vt:lpstr>Boiling Kettle </vt:lpstr>
      <vt:lpstr>Chilling/Aerating </vt:lpstr>
      <vt:lpstr>Fermentation</vt:lpstr>
      <vt:lpstr>Fermentation</vt:lpstr>
      <vt:lpstr>Filtration/Carbonation/Bottling</vt:lpstr>
      <vt:lpstr>Summary</vt:lpstr>
      <vt:lpstr>What about Wastes?</vt:lpstr>
      <vt:lpstr>Q &amp; A? </vt:lpstr>
    </vt:vector>
  </TitlesOfParts>
  <Company>University of Connecticut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Grain Brewing</dc:title>
  <dc:creator>template</dc:creator>
  <cp:lastModifiedBy>Learning Center Admin</cp:lastModifiedBy>
  <cp:revision>49</cp:revision>
  <dcterms:created xsi:type="dcterms:W3CDTF">2010-02-05T16:05:53Z</dcterms:created>
  <dcterms:modified xsi:type="dcterms:W3CDTF">2012-01-20T16:28:27Z</dcterms:modified>
</cp:coreProperties>
</file>